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1" r:id="rId3"/>
    <p:sldId id="264" r:id="rId4"/>
    <p:sldId id="286" r:id="rId5"/>
    <p:sldId id="260" r:id="rId6"/>
    <p:sldId id="289" r:id="rId7"/>
    <p:sldId id="287" r:id="rId8"/>
    <p:sldId id="288" r:id="rId9"/>
    <p:sldId id="265" r:id="rId10"/>
    <p:sldId id="263" r:id="rId11"/>
    <p:sldId id="285" r:id="rId12"/>
    <p:sldId id="266" r:id="rId13"/>
    <p:sldId id="259" r:id="rId14"/>
    <p:sldId id="267" r:id="rId15"/>
    <p:sldId id="276" r:id="rId16"/>
    <p:sldId id="268" r:id="rId17"/>
    <p:sldId id="269" r:id="rId18"/>
    <p:sldId id="270" r:id="rId19"/>
    <p:sldId id="271" r:id="rId20"/>
    <p:sldId id="274" r:id="rId21"/>
    <p:sldId id="272" r:id="rId22"/>
    <p:sldId id="273" r:id="rId23"/>
    <p:sldId id="275" r:id="rId24"/>
    <p:sldId id="281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49"/>
    <p:restoredTop sz="88929" autoAdjust="0"/>
  </p:normalViewPr>
  <p:slideViewPr>
    <p:cSldViewPr>
      <p:cViewPr varScale="1">
        <p:scale>
          <a:sx n="111" d="100"/>
          <a:sy n="111" d="100"/>
        </p:scale>
        <p:origin x="100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46B132-E46C-468A-A82F-9D9E588265C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288B34-493F-47E0-98CA-872B5E49D2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17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Our</a:t>
            </a:r>
            <a:r>
              <a:rPr lang="en-US" baseline="0" dirty="0"/>
              <a:t> cultural events calendar is second to none.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Until Nov. 20, view a 3-D art show featuring pieces from this year’s </a:t>
            </a:r>
            <a:r>
              <a:rPr lang="en-US" baseline="0" dirty="0" err="1"/>
              <a:t>ArtPrize</a:t>
            </a:r>
            <a:r>
              <a:rPr lang="en-US" baseline="0" dirty="0"/>
              <a:t>, plus many more.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This weekend, MCC’s drama class presents “Meeting Sam,” in the Barn Theater.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Nov. 18 features “The History of Montcalm County” by Linda Collins, director of the Flat River Historical Museum.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Beginning Dec. 1 a</a:t>
            </a:r>
            <a:r>
              <a:rPr lang="en-US" baseline="0" dirty="0"/>
              <a:t> religious artifacts exhibit will be on display in MCC’s Art Gallery in the Instruction North Building.</a:t>
            </a:r>
          </a:p>
          <a:p>
            <a:pPr>
              <a:buFont typeface="Arial" pitchFamily="34" charset="0"/>
              <a:buChar char="•"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Visit our Web site for more details www.montcalm.edu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Articulation</a:t>
            </a:r>
            <a:r>
              <a:rPr lang="en-US" baseline="0" dirty="0"/>
              <a:t> agreements allow students to complete 2 to 3 years of their coursework at MCC and transfer to a university to complete their degree in just 1 to 2 years.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Customized workforce training</a:t>
            </a:r>
          </a:p>
          <a:p>
            <a:r>
              <a:rPr lang="en-US" dirty="0"/>
              <a:t>Professional</a:t>
            </a:r>
            <a:r>
              <a:rPr lang="en-US" baseline="0" dirty="0"/>
              <a:t> development</a:t>
            </a:r>
          </a:p>
          <a:p>
            <a:r>
              <a:rPr lang="en-US" baseline="0" dirty="0"/>
              <a:t>Small business and entrepreneur resources</a:t>
            </a:r>
            <a:br>
              <a:rPr lang="en-US" dirty="0"/>
            </a:br>
            <a:r>
              <a:rPr lang="en-US" baseline="0" dirty="0" err="1"/>
              <a:t>WorkKeys</a:t>
            </a:r>
            <a:r>
              <a:rPr lang="en-US" baseline="0" dirty="0"/>
              <a:t> testing</a:t>
            </a:r>
          </a:p>
          <a:p>
            <a:r>
              <a:rPr lang="en-US" baseline="0" dirty="0"/>
              <a:t>SCORE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Cyber</a:t>
            </a:r>
            <a:r>
              <a:rPr lang="en-US" baseline="0" dirty="0"/>
              <a:t> crime and security</a:t>
            </a:r>
          </a:p>
          <a:p>
            <a:r>
              <a:rPr lang="en-US" baseline="0" dirty="0"/>
              <a:t>The history of Montcalm Community College</a:t>
            </a:r>
          </a:p>
          <a:p>
            <a:r>
              <a:rPr lang="en-US" baseline="0" dirty="0"/>
              <a:t>The Hidden Art of Montcalm County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Located on MCC’s Sidney campus.</a:t>
            </a:r>
          </a:p>
          <a:p>
            <a:endParaRPr lang="en-US" dirty="0"/>
          </a:p>
          <a:p>
            <a:r>
              <a:rPr lang="en-US" dirty="0"/>
              <a:t>Boasts</a:t>
            </a:r>
            <a:r>
              <a:rPr lang="en-US" baseline="0" dirty="0"/>
              <a:t> more than 3 miles of maintained trails.</a:t>
            </a:r>
          </a:p>
          <a:p>
            <a:endParaRPr lang="en-US" baseline="0" dirty="0"/>
          </a:p>
          <a:p>
            <a:r>
              <a:rPr lang="en-US" baseline="0" dirty="0"/>
              <a:t>Self-guided tour maps are available at the trail access points on campus.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MCC’s facilities</a:t>
            </a:r>
            <a:r>
              <a:rPr lang="en-US" baseline="0" dirty="0"/>
              <a:t> are open to the public. </a:t>
            </a:r>
          </a:p>
          <a:p>
            <a:r>
              <a:rPr lang="en-US" baseline="0" dirty="0"/>
              <a:t>Basketball and volleyball</a:t>
            </a:r>
          </a:p>
          <a:p>
            <a:r>
              <a:rPr lang="en-US" baseline="0" dirty="0"/>
              <a:t>Fitness center with modern exercise equipment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Established in 1987</a:t>
            </a:r>
            <a:r>
              <a:rPr lang="en-US" baseline="0" dirty="0"/>
              <a:t> on MCC’s Sidney campus</a:t>
            </a:r>
          </a:p>
          <a:p>
            <a:r>
              <a:rPr lang="en-US" baseline="0" dirty="0"/>
              <a:t>Includes 25 historic buildings and hundreds of artifacts from local areas depicting life in Michigan at the turn of the 20</a:t>
            </a:r>
            <a:r>
              <a:rPr lang="en-US" baseline="30000" dirty="0"/>
              <a:t>th</a:t>
            </a:r>
            <a:r>
              <a:rPr lang="en-US" baseline="0" dirty="0"/>
              <a:t> Century.</a:t>
            </a:r>
          </a:p>
          <a:p>
            <a:r>
              <a:rPr lang="en-US" baseline="0" dirty="0"/>
              <a:t>Annual Heritage Festival is the first weekend of August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Montcalm</a:t>
            </a:r>
            <a:r>
              <a:rPr lang="en-US" baseline="0" dirty="0"/>
              <a:t> Community College was established 45 years ago on the former Anderson Farm in Sidney.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The main campus is situated on 220 acres.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Fall enrollment of 2,113 students.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In the upper right is MCC’s newest building. The Stanley P. Ash Building opened in October 2007 and feature’s state-of-the-art technology for biology, chemistry and nursing instruction. It was named posthumously for longtime Greenville businessman Stanley P. Ash.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The center photo is the Beatrice E. Doser Building in Sidney, named for longtime MCC Board of Trustees Chairperson Beatrice E. Doser. It houses a variety of classrooms, computer labs, the college’s testing center and public conference rooms.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At left is MCC’s M-TEC in Greenville.</a:t>
            </a:r>
          </a:p>
          <a:p>
            <a:pPr>
              <a:buFont typeface="Arial" pitchFamily="34" charset="0"/>
              <a:buNone/>
            </a:pPr>
            <a:endParaRPr lang="en-US" baseline="0" dirty="0"/>
          </a:p>
          <a:p>
            <a:pPr>
              <a:buFont typeface="Arial" pitchFamily="34" charset="0"/>
              <a:buChar char="•"/>
            </a:pPr>
            <a:r>
              <a:rPr lang="en-US" baseline="0" dirty="0"/>
              <a:t>Additional sites include the M-TEC in Greenville, the Panhandle Area Center in Howard City and the Ionia Center in Ionia.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buFont typeface="Arial" pitchFamily="34" charset="0"/>
              <a:buChar char="•"/>
              <a:defRPr/>
            </a:pPr>
            <a:r>
              <a:rPr lang="en-US" dirty="0"/>
              <a:t>Nationally, 43 percent of college students begin their education at a community college.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MCC offers 65 associate degree, certificate and job-training programs; courses that will transfer to bachelor’s programs; and articulations with other colleges that offer students a seamless transfer.</a:t>
            </a:r>
          </a:p>
          <a:p>
            <a:pPr>
              <a:buFont typeface="Arial" pitchFamily="34" charset="0"/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MCC combines state-of-the-art facilities and technology with its highly qualified instructors, small class sizes and affordable tuition to meet the educational needs of its community.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At MCC, we offer both credit and noncredit classes covering a variety of topics, from arts and humanities, sciences, computer technology and physical fitness.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buFont typeface="Arial" pitchFamily="34" charset="0"/>
              <a:buChar char="•"/>
              <a:defRPr/>
            </a:pPr>
            <a:r>
              <a:rPr lang="en-US" dirty="0"/>
              <a:t>Nationally, 43 percent of college students begin their education at a community college.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MCC offers 65 associate degree, certificate and job-training programs; courses that will transfer to bachelor’s programs; and articulations with other colleges that offer students a seamless transfer.</a:t>
            </a:r>
          </a:p>
          <a:p>
            <a:pPr>
              <a:buFont typeface="Arial" pitchFamily="34" charset="0"/>
              <a:buNone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MCC combines state-of-the-art facilities and technology with its highly qualified instructors, small class sizes and affordable tuition to meet the educational needs of its community.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At MCC, we offer both credit and noncredit classes covering a variety of topics, from arts and humanities, sciences, computer technology and physical fitness.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98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courses allow</a:t>
            </a:r>
            <a:r>
              <a:rPr lang="en-US" baseline="0" dirty="0"/>
              <a:t> students to complete their coursework anywhere, at any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courses allow</a:t>
            </a:r>
            <a:r>
              <a:rPr lang="en-US" baseline="0" dirty="0"/>
              <a:t> students to complete their coursework anywhere, at any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46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courses allow</a:t>
            </a:r>
            <a:r>
              <a:rPr lang="en-US" baseline="0" dirty="0"/>
              <a:t> students to complete their coursework anywhere, at any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45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Online courses allow</a:t>
            </a:r>
            <a:r>
              <a:rPr lang="en-US" baseline="0" dirty="0"/>
              <a:t> students to complete their coursework anywhere, at any 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12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eight-day trip will be led by Visual Arts Coordinator Carolyn Johnson.</a:t>
            </a:r>
          </a:p>
          <a:p>
            <a:endParaRPr lang="en-US" dirty="0"/>
          </a:p>
          <a:p>
            <a:r>
              <a:rPr lang="en-US" dirty="0"/>
              <a:t>The cost</a:t>
            </a:r>
            <a:r>
              <a:rPr lang="en-US" baseline="0" dirty="0"/>
              <a:t> is $2,962, which includes airfare, hotel accommodations and some meals.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88B34-493F-47E0-98CA-872B5E49D25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7A610-95A2-4FB7-8912-D526B6EA2E0F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832FD-829D-49C1-A226-EC6015F7CC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13" Type="http://schemas.openxmlformats.org/officeDocument/2006/relationships/image" Target="../media/image31.gif"/><Relationship Id="rId18" Type="http://schemas.openxmlformats.org/officeDocument/2006/relationships/image" Target="../media/image35.jpeg"/><Relationship Id="rId3" Type="http://schemas.openxmlformats.org/officeDocument/2006/relationships/image" Target="../media/image23.jpeg"/><Relationship Id="rId7" Type="http://schemas.openxmlformats.org/officeDocument/2006/relationships/image" Target="../media/image26.gif"/><Relationship Id="rId12" Type="http://schemas.openxmlformats.org/officeDocument/2006/relationships/hyperlink" Target="http://www.gvsu.edu/" TargetMode="External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6" Type="http://schemas.openxmlformats.org/officeDocument/2006/relationships/hyperlink" Target="http://www.phoenix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gif"/><Relationship Id="rId5" Type="http://schemas.openxmlformats.org/officeDocument/2006/relationships/hyperlink" Target="http://www.cmich.edu/Presidential_Search.htm" TargetMode="External"/><Relationship Id="rId15" Type="http://schemas.openxmlformats.org/officeDocument/2006/relationships/image" Target="../media/image33.jpeg"/><Relationship Id="rId10" Type="http://schemas.openxmlformats.org/officeDocument/2006/relationships/image" Target="../media/image29.gif"/><Relationship Id="rId19" Type="http://schemas.openxmlformats.org/officeDocument/2006/relationships/image" Target="../media/image3.jpeg"/><Relationship Id="rId4" Type="http://schemas.openxmlformats.org/officeDocument/2006/relationships/image" Target="../media/image24.gif"/><Relationship Id="rId9" Type="http://schemas.openxmlformats.org/officeDocument/2006/relationships/image" Target="../media/image28.gif"/><Relationship Id="rId1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48.emf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BD5B8D-5014-E043-A755-65A233CB05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1" t="26872" r="44545" b="34740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3A542-5E15-FF49-821B-7508B04AF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05400"/>
            <a:ext cx="6841744" cy="1155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Student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has 16 active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student clubs,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 award-winning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Phi Theta Kappa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honor  society, and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special events and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celebrations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throughout the year.</a:t>
            </a:r>
          </a:p>
          <a:p>
            <a:endParaRPr lang="en-US" sz="2400" dirty="0">
              <a:latin typeface="Myriad Pro" panose="020B0503030403020204" pitchFamily="34" charset="0"/>
            </a:endParaRPr>
          </a:p>
          <a:p>
            <a:endParaRPr lang="en-US" dirty="0"/>
          </a:p>
        </p:txBody>
      </p:sp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BBCB6998-EE55-9647-993E-41E9875275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3EBA6-4C29-3544-AA62-D707DF457D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7" t="30000" r="30832" b="7500"/>
          <a:stretch/>
        </p:blipFill>
        <p:spPr>
          <a:xfrm>
            <a:off x="3855600" y="1600200"/>
            <a:ext cx="4755000" cy="381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Excellent facilities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MCC’s main campus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is located on 220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beautiful acres in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Sidney. The college’s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Greenville campus is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next to Greenville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High School and serves as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the college’s center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for skilled trades and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advanced manufacturing.</a:t>
            </a:r>
          </a:p>
        </p:txBody>
      </p:sp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000C6DF8-8C94-914B-BF0A-50CEBAF0AA6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A9F29-6DD2-4C4E-8277-2AB375C787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83" b="5237"/>
          <a:stretch/>
        </p:blipFill>
        <p:spPr>
          <a:xfrm>
            <a:off x="4648200" y="1600200"/>
            <a:ext cx="4038600" cy="4276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Myriad Pro" panose="020B0503030403020204" pitchFamily="34" charset="0"/>
              </a:rPr>
              <a:t>MCC Foundation supports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and the MCC Foundation work together to support student success. Together, they are offering more than $300,000 in scholarships to students for the 2019-2020 academic year.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50698"/>
            <a:ext cx="4611122" cy="3607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68C6B6D3-418B-734C-8277-6C58B76805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Arts and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offers a variety of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cultural events including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art, music and nationally-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internationally-known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speakers.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6" name="Picture 3" descr="C:\Users\Lesliew\AppData\Local\Microsoft\Windows\Temporary Internet Files\Content.Outlook\FGMDWAKU\DSC00050BarnTheaterNOWiresTouchedUp (2).jpg"/>
          <p:cNvPicPr>
            <a:picLocks noChangeAspect="1" noChangeArrowheads="1"/>
          </p:cNvPicPr>
          <p:nvPr/>
        </p:nvPicPr>
        <p:blipFill rotWithShape="1">
          <a:blip r:embed="rId3" cstate="print"/>
          <a:srcRect t="16112" b="13902"/>
          <a:stretch/>
        </p:blipFill>
        <p:spPr bwMode="auto">
          <a:xfrm>
            <a:off x="914400" y="4038600"/>
            <a:ext cx="5143156" cy="2362200"/>
          </a:xfrm>
          <a:prstGeom prst="rect">
            <a:avLst/>
          </a:prstGeom>
          <a:noFill/>
        </p:spPr>
      </p:pic>
      <p:pic>
        <p:nvPicPr>
          <p:cNvPr id="8" name="Picture 7" descr="Inmate art 2.jpg"/>
          <p:cNvPicPr>
            <a:picLocks noChangeAspect="1"/>
          </p:cNvPicPr>
          <p:nvPr/>
        </p:nvPicPr>
        <p:blipFill rotWithShape="1">
          <a:blip r:embed="rId4" cstate="print"/>
          <a:srcRect t="5395"/>
          <a:stretch/>
        </p:blipFill>
        <p:spPr>
          <a:xfrm>
            <a:off x="4429490" y="1600200"/>
            <a:ext cx="4173910" cy="2672443"/>
          </a:xfrm>
          <a:prstGeom prst="rect">
            <a:avLst/>
          </a:prstGeom>
        </p:spPr>
      </p:pic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24CDBADE-F120-5B4F-9548-4F1227E0DD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eary University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1918" y="2115650"/>
            <a:ext cx="1862911" cy="8413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Start here, go anywhere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has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partnerships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with many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four-year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institutions,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which offer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seamless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transfer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options.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Ferris State Universi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2915" y="4599152"/>
            <a:ext cx="2433803" cy="432676"/>
          </a:xfrm>
          <a:prstGeom prst="rect">
            <a:avLst/>
          </a:prstGeom>
          <a:noFill/>
        </p:spPr>
      </p:pic>
      <p:pic>
        <p:nvPicPr>
          <p:cNvPr id="7" name="Picture 6" descr="Presidential Search">
            <a:hlinkClick r:id="rId5"/>
          </p:cNvPr>
          <p:cNvPicPr/>
          <p:nvPr/>
        </p:nvPicPr>
        <p:blipFill>
          <a:blip r:embed="rId6" cstate="print"/>
          <a:srcRect r="56250"/>
          <a:stretch>
            <a:fillRect/>
          </a:stretch>
        </p:blipFill>
        <p:spPr bwMode="auto">
          <a:xfrm>
            <a:off x="7687916" y="3917951"/>
            <a:ext cx="694084" cy="513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logo: Saginaw Valley State Universit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68315" y="4594554"/>
            <a:ext cx="2163380" cy="351549"/>
          </a:xfrm>
          <a:prstGeom prst="rect">
            <a:avLst/>
          </a:prstGeom>
          <a:noFill/>
        </p:spPr>
      </p:pic>
      <p:pic>
        <p:nvPicPr>
          <p:cNvPr id="9" name="Picture 8" descr="http://www.davenport.edu/images/top_bar_left_v3.gif"/>
          <p:cNvPicPr>
            <a:picLocks noChangeAspect="1" noChangeArrowheads="1"/>
          </p:cNvPicPr>
          <p:nvPr/>
        </p:nvPicPr>
        <p:blipFill>
          <a:blip r:embed="rId8" cstate="print"/>
          <a:srcRect r="50000" b="2232"/>
          <a:stretch>
            <a:fillRect/>
          </a:stretch>
        </p:blipFill>
        <p:spPr bwMode="auto">
          <a:xfrm>
            <a:off x="3344515" y="2385264"/>
            <a:ext cx="1442253" cy="360563"/>
          </a:xfrm>
          <a:prstGeom prst="rect">
            <a:avLst/>
          </a:prstGeom>
          <a:noFill/>
        </p:spPr>
      </p:pic>
      <p:pic>
        <p:nvPicPr>
          <p:cNvPr id="10" name="Picture 10" descr="Eastern Michigan University"/>
          <p:cNvPicPr>
            <a:picLocks noChangeAspect="1" noChangeArrowheads="1"/>
          </p:cNvPicPr>
          <p:nvPr/>
        </p:nvPicPr>
        <p:blipFill>
          <a:blip r:embed="rId9" cstate="print"/>
          <a:srcRect r="20896" b="7692"/>
          <a:stretch>
            <a:fillRect/>
          </a:stretch>
        </p:blipFill>
        <p:spPr bwMode="auto">
          <a:xfrm>
            <a:off x="3268314" y="5123865"/>
            <a:ext cx="4936713" cy="279437"/>
          </a:xfrm>
          <a:prstGeom prst="rect">
            <a:avLst/>
          </a:prstGeom>
          <a:noFill/>
        </p:spPr>
      </p:pic>
      <p:pic>
        <p:nvPicPr>
          <p:cNvPr id="11" name="Picture 12" descr="http://www.franklin.edu/franklin_config/images/franklin/logo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73515" y="2894869"/>
            <a:ext cx="1568451" cy="612959"/>
          </a:xfrm>
          <a:prstGeom prst="rect">
            <a:avLst/>
          </a:prstGeom>
          <a:noFill/>
        </p:spPr>
      </p:pic>
      <p:pic>
        <p:nvPicPr>
          <p:cNvPr id="12" name="Picture 14" descr="msu logo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49265" y="3840728"/>
            <a:ext cx="1892958" cy="495775"/>
          </a:xfrm>
          <a:prstGeom prst="rect">
            <a:avLst/>
          </a:prstGeom>
          <a:noFill/>
        </p:spPr>
      </p:pic>
      <p:pic>
        <p:nvPicPr>
          <p:cNvPr id="13" name="Picture 16" descr="Grand Valley State University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554315" y="3846859"/>
            <a:ext cx="1802817" cy="603944"/>
          </a:xfrm>
          <a:prstGeom prst="rect">
            <a:avLst/>
          </a:prstGeom>
          <a:noFill/>
        </p:spPr>
      </p:pic>
      <p:pic>
        <p:nvPicPr>
          <p:cNvPr id="14" name="Picture 18" descr="http://www.wmich.edu/img/mastheads/wmu.gif"/>
          <p:cNvPicPr>
            <a:picLocks noChangeAspect="1" noChangeArrowheads="1"/>
          </p:cNvPicPr>
          <p:nvPr/>
        </p:nvPicPr>
        <p:blipFill>
          <a:blip r:embed="rId14" cstate="print"/>
          <a:srcRect r="38138"/>
          <a:stretch>
            <a:fillRect/>
          </a:stretch>
        </p:blipFill>
        <p:spPr bwMode="auto">
          <a:xfrm>
            <a:off x="3344515" y="1705096"/>
            <a:ext cx="2956619" cy="459918"/>
          </a:xfrm>
          <a:prstGeom prst="rect">
            <a:avLst/>
          </a:prstGeom>
          <a:noFill/>
        </p:spPr>
      </p:pic>
      <p:pic>
        <p:nvPicPr>
          <p:cNvPr id="16" name="Picture 20" descr="Northern Michigan University: Northern...Naturally"/>
          <p:cNvPicPr>
            <a:picLocks noChangeAspect="1" noChangeArrowheads="1"/>
          </p:cNvPicPr>
          <p:nvPr/>
        </p:nvPicPr>
        <p:blipFill>
          <a:blip r:embed="rId15" cstate="print"/>
          <a:srcRect r="79429" b="1754"/>
          <a:stretch>
            <a:fillRect/>
          </a:stretch>
        </p:blipFill>
        <p:spPr bwMode="auto">
          <a:xfrm>
            <a:off x="5097115" y="2930926"/>
            <a:ext cx="1483461" cy="576901"/>
          </a:xfrm>
          <a:prstGeom prst="rect">
            <a:avLst/>
          </a:prstGeom>
          <a:noFill/>
        </p:spPr>
      </p:pic>
      <p:pic>
        <p:nvPicPr>
          <p:cNvPr id="17" name="Picture 22" descr="University of Phoenix">
            <a:hlinkClick r:id="rId16" tooltip="University Of Phoenix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306415" y="2936547"/>
            <a:ext cx="1550422" cy="676056"/>
          </a:xfrm>
          <a:prstGeom prst="rect">
            <a:avLst/>
          </a:prstGeom>
          <a:noFill/>
        </p:spPr>
      </p:pic>
      <p:pic>
        <p:nvPicPr>
          <p:cNvPr id="20" name="Picture 19" descr="Northwood University log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007881" y="1676400"/>
            <a:ext cx="990600" cy="1298028"/>
          </a:xfrm>
          <a:prstGeom prst="rect">
            <a:avLst/>
          </a:prstGeom>
        </p:spPr>
      </p:pic>
      <p:pic>
        <p:nvPicPr>
          <p:cNvPr id="18" name="Picture 17" descr="ColorMCCLogoComplete 2.jpg">
            <a:extLst>
              <a:ext uri="{FF2B5EF4-FFF2-40B4-BE49-F238E27FC236}">
                <a16:creationId xmlns:a16="http://schemas.microsoft.com/office/drawing/2014/main" id="{32B5C7B5-C7FD-5147-98BD-7382C1F8DD06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It’s all about serving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offers noncredit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continuing education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courses, workshops,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seminars, lectures and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special events to meet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the learning needs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of the community.</a:t>
            </a:r>
          </a:p>
          <a:p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0DC9A816-6F5A-D843-88D9-69D8FE6BED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A5FD4D-B47D-6C4F-8609-C9F42D51C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t="29842" r="201" b="11428"/>
          <a:stretch/>
        </p:blipFill>
        <p:spPr>
          <a:xfrm>
            <a:off x="4191000" y="1600200"/>
            <a:ext cx="4445400" cy="42370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Myriad Pro" panose="020B0503030403020204" pitchFamily="34" charset="0"/>
              </a:rPr>
              <a:t>Workforce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39624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 partners with area business, industry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organizations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to design workforce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training to meet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individual business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needs.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MCC offers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customized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apprentice training.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32FDDA60-4A80-B74E-8C53-227BC6653E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298A5-3578-7742-B966-A3DC1FACA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12489" r="26666" b="11238"/>
          <a:stretch/>
        </p:blipFill>
        <p:spPr>
          <a:xfrm>
            <a:off x="4141632" y="1493838"/>
            <a:ext cx="4468968" cy="40687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Lifelong Learners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MCC’s Lifelong Learners offers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educational sessions for those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age 18 and older.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Fall 2019 offerings:</a:t>
            </a:r>
          </a:p>
          <a:p>
            <a:pPr lvl="1"/>
            <a:r>
              <a:rPr lang="en-US" sz="1600" dirty="0">
                <a:latin typeface="Myriad Pro" panose="020B0503030403020204" pitchFamily="34" charset="0"/>
              </a:rPr>
              <a:t>Sept. 13, 10 a.m. to noon, “Good Grief, </a:t>
            </a:r>
            <a:br>
              <a:rPr lang="en-US" sz="1600" dirty="0">
                <a:latin typeface="Myriad Pro" panose="020B0503030403020204" pitchFamily="34" charset="0"/>
              </a:rPr>
            </a:br>
            <a:r>
              <a:rPr lang="en-US" sz="1600" dirty="0">
                <a:latin typeface="Myriad Pro" panose="020B0503030403020204" pitchFamily="34" charset="0"/>
              </a:rPr>
              <a:t>Charlie Brown,” by Maureen Burns and </a:t>
            </a:r>
            <a:br>
              <a:rPr lang="en-US" sz="1600" dirty="0">
                <a:latin typeface="Myriad Pro" panose="020B0503030403020204" pitchFamily="34" charset="0"/>
              </a:rPr>
            </a:br>
            <a:r>
              <a:rPr lang="en-US" sz="1600" dirty="0">
                <a:latin typeface="Myriad Pro" panose="020B0503030403020204" pitchFamily="34" charset="0"/>
              </a:rPr>
              <a:t>Deb Christensen</a:t>
            </a:r>
          </a:p>
          <a:p>
            <a:pPr lvl="1"/>
            <a:r>
              <a:rPr lang="en-US" sz="1600" dirty="0">
                <a:latin typeface="Myriad Pro" panose="020B0503030403020204" pitchFamily="34" charset="0"/>
              </a:rPr>
              <a:t>Sept. 27, 10 a.m. to noon, “West Side Story,” </a:t>
            </a:r>
            <a:br>
              <a:rPr lang="en-US" sz="1600" dirty="0">
                <a:latin typeface="Myriad Pro" panose="020B0503030403020204" pitchFamily="34" charset="0"/>
              </a:rPr>
            </a:br>
            <a:r>
              <a:rPr lang="en-US" sz="1600" dirty="0">
                <a:latin typeface="Myriad Pro" panose="020B0503030403020204" pitchFamily="34" charset="0"/>
              </a:rPr>
              <a:t>by Jeff Cook</a:t>
            </a:r>
          </a:p>
          <a:p>
            <a:pPr lvl="1"/>
            <a:r>
              <a:rPr lang="en-US" sz="1600" dirty="0">
                <a:latin typeface="Myriad Pro" panose="020B0503030403020204" pitchFamily="34" charset="0"/>
              </a:rPr>
              <a:t>Oct. 11, 10 a.m. to noon, “Speaking on Silent </a:t>
            </a:r>
            <a:br>
              <a:rPr lang="en-US" sz="1600" dirty="0">
                <a:latin typeface="Myriad Pro" panose="020B0503030403020204" pitchFamily="34" charset="0"/>
              </a:rPr>
            </a:br>
            <a:r>
              <a:rPr lang="en-US" sz="1600" dirty="0">
                <a:latin typeface="Myriad Pro" panose="020B0503030403020204" pitchFamily="34" charset="0"/>
              </a:rPr>
              <a:t>Movies of the Silver Theater,” </a:t>
            </a:r>
            <a:r>
              <a:rPr lang="en-US" sz="1600" dirty="0" err="1">
                <a:latin typeface="Myriad Pro" panose="020B0503030403020204" pitchFamily="34" charset="0"/>
              </a:rPr>
              <a:t>byKeith</a:t>
            </a:r>
            <a:r>
              <a:rPr lang="en-US" sz="1600" dirty="0">
                <a:latin typeface="Myriad Pro" panose="020B0503030403020204" pitchFamily="34" charset="0"/>
              </a:rPr>
              <a:t> Hudson</a:t>
            </a:r>
          </a:p>
          <a:p>
            <a:pPr lvl="1"/>
            <a:r>
              <a:rPr lang="en-US" sz="1600" dirty="0">
                <a:latin typeface="Myriad Pro" panose="020B0503030403020204" pitchFamily="34" charset="0"/>
              </a:rPr>
              <a:t>Oct. 25, 10 a.m. to noon, “What’s so Great About </a:t>
            </a:r>
            <a:br>
              <a:rPr lang="en-US" sz="1600" dirty="0">
                <a:latin typeface="Myriad Pro" panose="020B0503030403020204" pitchFamily="34" charset="0"/>
              </a:rPr>
            </a:br>
            <a:r>
              <a:rPr lang="en-US" sz="1600" dirty="0">
                <a:latin typeface="Myriad Pro" panose="020B0503030403020204" pitchFamily="34" charset="0"/>
              </a:rPr>
              <a:t>the Great Lakes,” by Dr. Michael Stafford</a:t>
            </a:r>
          </a:p>
          <a:p>
            <a:pPr lvl="1"/>
            <a:endParaRPr lang="en-US" sz="16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600199"/>
            <a:ext cx="2819401" cy="4138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E78630C3-E38A-F341-A365-867AE2801C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Summer camps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offers a variety of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summer camps for youths.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A group of people practicing personal defense in a gymnasium.&#10;&#10;Description automatically generated">
            <a:extLst>
              <a:ext uri="{FF2B5EF4-FFF2-40B4-BE49-F238E27FC236}">
                <a16:creationId xmlns:a16="http://schemas.microsoft.com/office/drawing/2014/main" id="{AE6E48B8-20E0-43C1-9DD5-629D800D01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7" t="3797"/>
          <a:stretch/>
        </p:blipFill>
        <p:spPr>
          <a:xfrm>
            <a:off x="1752600" y="2669365"/>
            <a:ext cx="3657600" cy="3203135"/>
          </a:xfrm>
          <a:prstGeom prst="rect">
            <a:avLst/>
          </a:prstGeom>
        </p:spPr>
      </p:pic>
      <p:pic>
        <p:nvPicPr>
          <p:cNvPr id="10" name="Picture 9" descr="A picture containing person, indoor, food, little&#10;&#10;Description automatically generated">
            <a:extLst>
              <a:ext uri="{FF2B5EF4-FFF2-40B4-BE49-F238E27FC236}">
                <a16:creationId xmlns:a16="http://schemas.microsoft.com/office/drawing/2014/main" id="{8365AD34-3A3B-4092-A953-B27EC53A11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2750" y="2312250"/>
            <a:ext cx="4272299" cy="2848200"/>
          </a:xfrm>
          <a:prstGeom prst="rect">
            <a:avLst/>
          </a:prstGeom>
        </p:spPr>
      </p:pic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B992E493-32F8-D449-8859-56798DE26B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Outdoor recreation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MCC’s Kenneth J. Lehman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Nature Trails feature more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than 4 miles of marked trails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with maps available at most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trail heads. There is no charge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to visit these beautiful trails,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which wind through forests, grasslands and wetlands.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:\Users\Lesliew\AppData\Local\Microsoft\Windows\Temporary Internet Files\Content.Outlook\FGMDWAKU\Nature Trail Sign vertical 20 (2).jpg"/>
          <p:cNvPicPr>
            <a:picLocks noChangeAspect="1" noChangeArrowheads="1"/>
          </p:cNvPicPr>
          <p:nvPr/>
        </p:nvPicPr>
        <p:blipFill rotWithShape="1">
          <a:blip r:embed="rId3" cstate="print"/>
          <a:srcRect l="1050" t="-4278" r="-1050" b="4278"/>
          <a:stretch/>
        </p:blipFill>
        <p:spPr bwMode="auto">
          <a:xfrm>
            <a:off x="5443800" y="1417638"/>
            <a:ext cx="3200400" cy="4267200"/>
          </a:xfrm>
          <a:prstGeom prst="rect">
            <a:avLst/>
          </a:prstGeom>
          <a:noFill/>
        </p:spPr>
      </p:pic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A7F33EF2-D642-CC42-873C-E6B0AC7343B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Our name says it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Montcalm Community College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is </a:t>
            </a:r>
            <a:r>
              <a:rPr lang="en-US" sz="2400" b="1" dirty="0">
                <a:latin typeface="Myriad Pro" panose="020B0503030403020204" pitchFamily="34" charset="0"/>
              </a:rPr>
              <a:t>YOUR</a:t>
            </a:r>
            <a:r>
              <a:rPr lang="en-US" sz="2400" dirty="0">
                <a:latin typeface="Myriad Pro" panose="020B0503030403020204" pitchFamily="34" charset="0"/>
              </a:rPr>
              <a:t> community college.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ColorMCCLogoComplete 2.jpg">
            <a:extLst>
              <a:ext uri="{FF2B5EF4-FFF2-40B4-BE49-F238E27FC236}">
                <a16:creationId xmlns:a16="http://schemas.microsoft.com/office/drawing/2014/main" id="{5193023F-BF5B-9A45-B43A-2A1F241C057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1789EA-B15B-4044-AD38-C066634CB0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 r="19512" b="21153"/>
          <a:stretch/>
        </p:blipFill>
        <p:spPr>
          <a:xfrm>
            <a:off x="6019802" y="1702046"/>
            <a:ext cx="2514598" cy="3048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F41F64-034A-354D-9AA1-F128808AEA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3750" r="15000" b="18750"/>
          <a:stretch/>
        </p:blipFill>
        <p:spPr>
          <a:xfrm>
            <a:off x="2476500" y="2905225"/>
            <a:ext cx="4229100" cy="20477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DA45F3-3DA4-DB48-9F49-10D40F2C50F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11968" b="13958"/>
          <a:stretch/>
        </p:blipFill>
        <p:spPr>
          <a:xfrm>
            <a:off x="609600" y="4428324"/>
            <a:ext cx="3048000" cy="1905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Pool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MCC’s NCAA-sized pool is open to the public for use.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Swimming lessons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Open swim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Water walking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Lap swim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20454" t="27273" r="4545" b="4545"/>
          <a:stretch/>
        </p:blipFill>
        <p:spPr bwMode="auto">
          <a:xfrm>
            <a:off x="4084320" y="1600200"/>
            <a:ext cx="452628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0D929677-5032-1B4A-AFBB-36CB5FAE91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Gym and fitness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MCC offers open gym and fitness center hours, fitness classes, personalized training and much more.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ColorMCCLogoComplete 2.jpg">
            <a:extLst>
              <a:ext uri="{FF2B5EF4-FFF2-40B4-BE49-F238E27FC236}">
                <a16:creationId xmlns:a16="http://schemas.microsoft.com/office/drawing/2014/main" id="{D85BEB4C-5769-F541-A093-2DCCB84380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6F190A-24DB-AD47-BB32-3125E317D0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8763" r="29166" b="17510"/>
          <a:stretch/>
        </p:blipFill>
        <p:spPr>
          <a:xfrm>
            <a:off x="4004804" y="1417639"/>
            <a:ext cx="4601596" cy="39925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FE60B8-0C25-B04C-8A7B-70DA7989AB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5" t="18889" r="18313" b="27778"/>
          <a:stretch/>
        </p:blipFill>
        <p:spPr>
          <a:xfrm>
            <a:off x="2362200" y="3810000"/>
            <a:ext cx="2057400" cy="2532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Indoor climbing wall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Experience rock climbing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for fun and fitness on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MCC’s indoor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rock climbing wall.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2" descr="C:\Users\Lesliew\AppData\Local\Microsoft\Windows\Temporary Internet Files\Content.Outlook\FGMDWAKU\climb.jpg"/>
          <p:cNvPicPr>
            <a:picLocks noChangeAspect="1" noChangeArrowheads="1"/>
          </p:cNvPicPr>
          <p:nvPr/>
        </p:nvPicPr>
        <p:blipFill rotWithShape="1">
          <a:blip r:embed="rId2" cstate="print"/>
          <a:srcRect l="7298" t="7186" r="5128" b="25358"/>
          <a:stretch/>
        </p:blipFill>
        <p:spPr bwMode="auto">
          <a:xfrm>
            <a:off x="4635564" y="1600200"/>
            <a:ext cx="4014036" cy="4237038"/>
          </a:xfrm>
          <a:prstGeom prst="rect">
            <a:avLst/>
          </a:prstGeom>
          <a:noFill/>
        </p:spPr>
      </p:pic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985869A9-0EB8-D547-9E7B-B51FA4A044F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Montcalm Heritage Village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24670" cy="4525963"/>
          </a:xfrm>
        </p:spPr>
        <p:txBody>
          <a:bodyPr/>
          <a:lstStyle/>
          <a:p>
            <a:r>
              <a:rPr lang="en-US" sz="2400" dirty="0">
                <a:latin typeface="Myriad Pro" panose="020B0503030403020204" pitchFamily="34" charset="0"/>
              </a:rPr>
              <a:t>Historic Montcalm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Heritage Village …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where history is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more than a picture.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2" descr="C:\Users\Lesliew\AppData\Local\Microsoft\Windows\Temporary Internet Files\Content.Outlook\FGMDWAKU\Church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88006" y="1563915"/>
            <a:ext cx="2427514" cy="3236685"/>
          </a:xfrm>
          <a:prstGeom prst="rect">
            <a:avLst/>
          </a:prstGeom>
          <a:noFill/>
        </p:spPr>
      </p:pic>
      <p:grpSp>
        <p:nvGrpSpPr>
          <p:cNvPr id="8" name="Group 6"/>
          <p:cNvGrpSpPr>
            <a:grpSpLocks noChangeAspect="1"/>
          </p:cNvGrpSpPr>
          <p:nvPr/>
        </p:nvGrpSpPr>
        <p:grpSpPr bwMode="auto">
          <a:xfrm>
            <a:off x="6172763" y="2549408"/>
            <a:ext cx="2409262" cy="3252008"/>
            <a:chOff x="2223" y="1177"/>
            <a:chExt cx="1458" cy="1968"/>
          </a:xfrm>
        </p:grpSpPr>
        <p:sp>
          <p:nvSpPr>
            <p:cNvPr id="9" name="AutoShape 5"/>
            <p:cNvSpPr>
              <a:spLocks noChangeAspect="1" noChangeArrowheads="1" noTextEdit="1"/>
            </p:cNvSpPr>
            <p:nvPr/>
          </p:nvSpPr>
          <p:spPr bwMode="auto">
            <a:xfrm>
              <a:off x="2223" y="1177"/>
              <a:ext cx="1314" cy="1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t="32894"/>
            <a:stretch>
              <a:fillRect/>
            </a:stretch>
          </p:blipFill>
          <p:spPr bwMode="auto">
            <a:xfrm>
              <a:off x="2400" y="1824"/>
              <a:ext cx="1281" cy="1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8469" y="1563915"/>
            <a:ext cx="2117229" cy="171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ColorMCCLogoComplete 2.jpg">
            <a:extLst>
              <a:ext uri="{FF2B5EF4-FFF2-40B4-BE49-F238E27FC236}">
                <a16:creationId xmlns:a16="http://schemas.microsoft.com/office/drawing/2014/main" id="{5F95696A-54DF-2942-9AD9-37F8527B7D8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Myriad Pro" panose="020B0503030403020204" pitchFamily="34" charset="0"/>
              </a:rPr>
              <a:t>    Thank you for your continued support of Montcalm Community College.</a:t>
            </a:r>
          </a:p>
          <a:p>
            <a:pPr>
              <a:buNone/>
            </a:pPr>
            <a:endParaRPr lang="en-US" sz="2400" dirty="0">
              <a:latin typeface="Myriad Pro" panose="020B0503030403020204" pitchFamily="34" charset="0"/>
            </a:endParaRPr>
          </a:p>
          <a:p>
            <a:pPr>
              <a:buNone/>
            </a:pPr>
            <a:r>
              <a:rPr lang="en-US" sz="2400" dirty="0">
                <a:latin typeface="Myriad Pro" panose="020B0503030403020204" pitchFamily="34" charset="0"/>
              </a:rPr>
              <a:t>	For more information:	</a:t>
            </a:r>
          </a:p>
          <a:p>
            <a:pPr lvl="2"/>
            <a:r>
              <a:rPr lang="en-US" dirty="0">
                <a:latin typeface="Myriad Pro" panose="020B0503030403020204" pitchFamily="34" charset="0"/>
              </a:rPr>
              <a:t>www.montcalm.edu</a:t>
            </a:r>
          </a:p>
          <a:p>
            <a:pPr lvl="2"/>
            <a:r>
              <a:rPr lang="en-US" dirty="0">
                <a:latin typeface="Myriad Pro" panose="020B0503030403020204" pitchFamily="34" charset="0"/>
              </a:rPr>
              <a:t>Call 989-328-2111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ColorMCCLogoComplet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MCC grows leaders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348" y="1581805"/>
            <a:ext cx="4419600" cy="303776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latin typeface="Myriad Pro" panose="020B0503030403020204" pitchFamily="34" charset="0"/>
              </a:rPr>
              <a:t>Skilled trades and 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advanced manufacturing, agriculture, business, 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health careers, computer information systems, 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welding – we offer 52 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associate degree, 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certificate and job-training</a:t>
            </a:r>
            <a:br>
              <a:rPr lang="en-US" sz="2600" dirty="0">
                <a:latin typeface="Myriad Pro" panose="020B0503030403020204" pitchFamily="34" charset="0"/>
              </a:rPr>
            </a:br>
            <a:r>
              <a:rPr lang="en-US" sz="2600" dirty="0">
                <a:latin typeface="Myriad Pro" panose="020B0503030403020204" pitchFamily="34" charset="0"/>
              </a:rPr>
              <a:t>programs.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ColorMCCLogoComplete 2.jpg">
            <a:extLst>
              <a:ext uri="{FF2B5EF4-FFF2-40B4-BE49-F238E27FC236}">
                <a16:creationId xmlns:a16="http://schemas.microsoft.com/office/drawing/2014/main" id="{E5FBB675-DB87-4A42-836C-D0D78076CD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B8B45A-818C-A54B-A0BF-043E43CCC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38" t="5755" r="5832" b="7500"/>
          <a:stretch/>
        </p:blipFill>
        <p:spPr>
          <a:xfrm>
            <a:off x="6623270" y="4134854"/>
            <a:ext cx="1987330" cy="1722311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69DCD26-585A-EC43-8599-D0B6D57DC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-1" t="7994" r="37583"/>
          <a:stretch/>
        </p:blipFill>
        <p:spPr bwMode="auto">
          <a:xfrm>
            <a:off x="4763094" y="3249615"/>
            <a:ext cx="2283042" cy="2147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A picture containing outdoor, ground, motorcycle, grass&#10;&#10;Description automatically generated">
            <a:extLst>
              <a:ext uri="{FF2B5EF4-FFF2-40B4-BE49-F238E27FC236}">
                <a16:creationId xmlns:a16="http://schemas.microsoft.com/office/drawing/2014/main" id="{D985283F-4CA1-4F78-A67B-BB1B3F0C6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276" y="1447799"/>
            <a:ext cx="4116324" cy="1722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We’re here for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5029200" cy="4602163"/>
          </a:xfrm>
        </p:spPr>
        <p:txBody>
          <a:bodyPr>
            <a:normAutofit/>
          </a:bodyPr>
          <a:lstStyle/>
          <a:p>
            <a:pPr fontAlgn="base"/>
            <a:r>
              <a:rPr lang="en-US" sz="2400" dirty="0">
                <a:latin typeface="Myriad Pro" panose="020B0503030403020204" pitchFamily="34" charset="0"/>
              </a:rPr>
              <a:t>MCC is an “open door”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institution, providing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educational opportunities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for all who seek them.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Anyone who is 18 years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of age or older or whose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high school class has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graduated, is eligible to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attend MCC as a degree-seeking student. Anyone younger than age 18 may attend as a non-degree seeking student.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D597BE38-8DD7-CC4B-9A10-71F8F796CC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9FA499-894B-5949-9ED6-BAA00E2E83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755" r="12500" b="8750"/>
          <a:stretch/>
        </p:blipFill>
        <p:spPr>
          <a:xfrm>
            <a:off x="4374212" y="1570037"/>
            <a:ext cx="4083987" cy="290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5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Flexible learning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748981" cy="4191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 offers in-person,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online and hybrid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classes.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EF8C00E7-F135-4D4D-99F7-E20EF6BDE68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DC817B-324F-6D44-8F60-BDDADDB6F8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14990" r="52500" b="11237"/>
          <a:stretch/>
        </p:blipFill>
        <p:spPr>
          <a:xfrm>
            <a:off x="1752600" y="3581400"/>
            <a:ext cx="2590801" cy="2779223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40C5E23-E1B7-764C-A277-9DEFD3A60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1111" t="9520" r="27570" b="16704"/>
          <a:stretch/>
        </p:blipFill>
        <p:spPr bwMode="auto">
          <a:xfrm>
            <a:off x="3962400" y="1600200"/>
            <a:ext cx="4367981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Focus on Student Success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19600" cy="236219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MCC’s Student Success Center is a full-service center geared toward curriculum support for students. Services include: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67C99-0971-4984-B684-C8B177F27D9A}"/>
              </a:ext>
            </a:extLst>
          </p:cNvPr>
          <p:cNvSpPr txBox="1"/>
          <p:nvPr/>
        </p:nvSpPr>
        <p:spPr>
          <a:xfrm>
            <a:off x="838200" y="3334941"/>
            <a:ext cx="3886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Academic counseling and advising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Free tutoring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Accessibility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Myriad Pro" panose="020B0503030403020204" pitchFamily="34" charset="0"/>
              </a:rPr>
              <a:t>Testing center, proctored testing and assessment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 descr="ColorMCCLogoComplete 2.jpg">
            <a:extLst>
              <a:ext uri="{FF2B5EF4-FFF2-40B4-BE49-F238E27FC236}">
                <a16:creationId xmlns:a16="http://schemas.microsoft.com/office/drawing/2014/main" id="{14B1B6E5-BA31-F549-927C-0D22266CF1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D2E39F-3AF1-084E-8734-E844A6D248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9568" r="40833" b="5199"/>
          <a:stretch/>
        </p:blipFill>
        <p:spPr>
          <a:xfrm>
            <a:off x="5126980" y="1646238"/>
            <a:ext cx="3462020" cy="406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5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College completion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MCC awarded 310 degrees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and certificates May 3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during its 52</a:t>
            </a:r>
            <a:r>
              <a:rPr lang="en-US" sz="2400" baseline="30000" dirty="0">
                <a:latin typeface="Myriad Pro" panose="020B0503030403020204" pitchFamily="34" charset="0"/>
              </a:rPr>
              <a:t>nd</a:t>
            </a:r>
            <a:r>
              <a:rPr lang="en-US" sz="2400" dirty="0">
                <a:latin typeface="Myriad Pro" panose="020B0503030403020204" pitchFamily="34" charset="0"/>
              </a:rPr>
              <a:t> annual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commencement ceremony </a:t>
            </a:r>
          </a:p>
        </p:txBody>
      </p:sp>
      <p:pic>
        <p:nvPicPr>
          <p:cNvPr id="5" name="Picture 4" descr="ColorMCCLogoComplete 2.jpg">
            <a:extLst>
              <a:ext uri="{FF2B5EF4-FFF2-40B4-BE49-F238E27FC236}">
                <a16:creationId xmlns:a16="http://schemas.microsoft.com/office/drawing/2014/main" id="{A0342953-360E-3C43-BB3E-BFDF637A702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060872-A347-B145-8681-49A968C7F1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8503" r="40833" b="32501"/>
          <a:stretch/>
        </p:blipFill>
        <p:spPr>
          <a:xfrm>
            <a:off x="4876801" y="1447800"/>
            <a:ext cx="3810000" cy="444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Student satisfaction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According to our latest student satisfaction survey, 99 percent of our graduates said they would recommend MCC to family and friends.</a:t>
            </a:r>
          </a:p>
        </p:txBody>
      </p:sp>
      <p:pic>
        <p:nvPicPr>
          <p:cNvPr id="5" name="Picture 4" descr="ColorMCCLogoComplete 2.jpg">
            <a:extLst>
              <a:ext uri="{FF2B5EF4-FFF2-40B4-BE49-F238E27FC236}">
                <a16:creationId xmlns:a16="http://schemas.microsoft.com/office/drawing/2014/main" id="{ADC24537-F628-7149-AEBF-F3AC9259601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550C22-5322-B048-A51F-9A0DD03B85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t="7194" r="12501" b="7813"/>
          <a:stretch/>
        </p:blipFill>
        <p:spPr>
          <a:xfrm>
            <a:off x="5638800" y="1417638"/>
            <a:ext cx="2971800" cy="4144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423FA5-E830-B64D-8F04-85728FD7DC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" t="33750" r="25832" b="10000"/>
          <a:stretch/>
        </p:blipFill>
        <p:spPr>
          <a:xfrm>
            <a:off x="1828800" y="4234965"/>
            <a:ext cx="4191002" cy="219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Myriad Pro" panose="020B0503030403020204" pitchFamily="34" charset="0"/>
              </a:rPr>
              <a:t>Small college, big 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yriad Pro" panose="020B0503030403020204" pitchFamily="34" charset="0"/>
              </a:rPr>
              <a:t>Study Abroad with MCC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 London and Paris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 June 2020. </a:t>
            </a:r>
          </a:p>
          <a:p>
            <a:r>
              <a:rPr lang="en-US" sz="2400" dirty="0">
                <a:latin typeface="Myriad Pro" panose="020B0503030403020204" pitchFamily="34" charset="0"/>
              </a:rPr>
              <a:t>Previous Study Abroad trips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include: India, 2018;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China, 2015; Rome, 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Florence and Pompeii, 2011;</a:t>
            </a:r>
            <a:br>
              <a:rPr lang="en-US" sz="2400" dirty="0">
                <a:latin typeface="Myriad Pro" panose="020B0503030403020204" pitchFamily="34" charset="0"/>
              </a:rPr>
            </a:br>
            <a:r>
              <a:rPr lang="en-US" sz="2400" dirty="0">
                <a:latin typeface="Myriad Pro" panose="020B0503030403020204" pitchFamily="34" charset="0"/>
              </a:rPr>
              <a:t>London, 2010; and Mexico, 2009.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paris05day7017sma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10200" y="1545501"/>
            <a:ext cx="3120003" cy="4291737"/>
          </a:xfrm>
          <a:prstGeom prst="rect">
            <a:avLst/>
          </a:prstGeom>
        </p:spPr>
      </p:pic>
      <p:pic>
        <p:nvPicPr>
          <p:cNvPr id="6" name="Picture 5" descr="ColorMCCLogoComplete 2.jpg">
            <a:extLst>
              <a:ext uri="{FF2B5EF4-FFF2-40B4-BE49-F238E27FC236}">
                <a16:creationId xmlns:a16="http://schemas.microsoft.com/office/drawing/2014/main" id="{0290ADE2-A42D-4941-8F2D-5188855AFC1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77000" y="6019800"/>
            <a:ext cx="2133600" cy="44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974</Words>
  <Application>Microsoft Office PowerPoint</Application>
  <PresentationFormat>On-screen Show (4:3)</PresentationFormat>
  <Paragraphs>148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Myriad Pro</vt:lpstr>
      <vt:lpstr>Office Theme</vt:lpstr>
      <vt:lpstr>PowerPoint Presentation</vt:lpstr>
      <vt:lpstr>Our name says it all</vt:lpstr>
      <vt:lpstr>MCC grows leaders</vt:lpstr>
      <vt:lpstr>We’re here for you</vt:lpstr>
      <vt:lpstr>Flexible learning opportunities</vt:lpstr>
      <vt:lpstr>Focus on Student Success</vt:lpstr>
      <vt:lpstr>College completion</vt:lpstr>
      <vt:lpstr>Student satisfaction</vt:lpstr>
      <vt:lpstr>Small college, big reach</vt:lpstr>
      <vt:lpstr>Student life</vt:lpstr>
      <vt:lpstr>Excellent facilities</vt:lpstr>
      <vt:lpstr>MCC Foundation supports students</vt:lpstr>
      <vt:lpstr>Arts and culture</vt:lpstr>
      <vt:lpstr>Start here, go anywhere</vt:lpstr>
      <vt:lpstr>It’s all about serving people</vt:lpstr>
      <vt:lpstr>Workforce training</vt:lpstr>
      <vt:lpstr>Lifelong Learners</vt:lpstr>
      <vt:lpstr>Summer camps</vt:lpstr>
      <vt:lpstr>Outdoor recreation</vt:lpstr>
      <vt:lpstr>Pool</vt:lpstr>
      <vt:lpstr>Gym and fitness center</vt:lpstr>
      <vt:lpstr>Indoor climbing wall</vt:lpstr>
      <vt:lpstr>Montcalm Heritage Village</vt:lpstr>
      <vt:lpstr>Contact us</vt:lpstr>
    </vt:vector>
  </TitlesOfParts>
  <Company>Montcalm Community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Montcalm Community College</dc:title>
  <dc:creator>shellys</dc:creator>
  <cp:lastModifiedBy>Shelly Springborn</cp:lastModifiedBy>
  <cp:revision>58</cp:revision>
  <dcterms:created xsi:type="dcterms:W3CDTF">2010-11-11T16:36:09Z</dcterms:created>
  <dcterms:modified xsi:type="dcterms:W3CDTF">2019-06-24T19:13:24Z</dcterms:modified>
</cp:coreProperties>
</file>